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3" r:id="rId3"/>
    <p:sldId id="275" r:id="rId4"/>
    <p:sldId id="276" r:id="rId5"/>
    <p:sldId id="283" r:id="rId6"/>
    <p:sldId id="278" r:id="rId7"/>
    <p:sldId id="281" r:id="rId8"/>
    <p:sldId id="280" r:id="rId9"/>
    <p:sldId id="28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88" autoAdjust="0"/>
  </p:normalViewPr>
  <p:slideViewPr>
    <p:cSldViewPr snapToGrid="0">
      <p:cViewPr varScale="1">
        <p:scale>
          <a:sx n="64" d="100"/>
          <a:sy n="64" d="100"/>
        </p:scale>
        <p:origin x="756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F2DAD6-DACC-4FF5-B9ED-879B352C75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7B437-E6C1-4F91-ABD5-F1E416F441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551F5-2AF2-4476-8A0D-8FA7EBB5B87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0EEB3-3C0B-4730-893B-0C74054742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B9021-9EDE-44D7-8CA0-2144393E5F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5EC2F-C22B-4A14-A930-B398DDF1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4E085-BF80-4847-8E23-F4184774DC9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02D7-913D-4940-90DF-EBB58164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4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A3B4-ADCE-430B-8775-366351AC8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318C0-01B0-4E77-8332-8251FD3E1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45BDE-36DF-43D7-AFA2-12251519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8964-F0A0-4E94-A444-4574169A43FE}" type="datetimeFigureOut">
              <a:rPr lang="el-GR" smtClean="0"/>
              <a:t>15/1/2022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45BC5-3B5D-432D-90E1-38458A17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0F084-7AF1-4DD0-BFA9-A6CF1A3E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E48-61AD-4E95-AB00-77E84126C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398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8AF4-BBBA-422C-AFA2-27DEA7E9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77A7C-FA48-4492-A255-8762FA577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1A9C5-0E1B-4812-8651-C96C3152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8964-F0A0-4E94-A444-4574169A43FE}" type="datetimeFigureOut">
              <a:rPr lang="el-GR" smtClean="0"/>
              <a:t>15/1/2022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D832D-85AB-4D69-8704-3E962D42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16B6-70DA-43BD-A614-DC49D1D6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E48-61AD-4E95-AB00-77E84126C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616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1F725-3134-4655-97C4-3E9070E85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EEFEF-5300-46C6-BD72-EB27AC93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E5218-9E74-4E63-9E08-ED3AB0E7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8964-F0A0-4E94-A444-4574169A43FE}" type="datetimeFigureOut">
              <a:rPr lang="el-GR" smtClean="0"/>
              <a:t>15/1/2022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79274-BFED-425A-8474-3C23410F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B0561-F8D1-4C7E-86E1-7466F024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E48-61AD-4E95-AB00-77E84126C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860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978E-1BC5-4670-BB75-8046E876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85F6-3288-4729-98FA-6339754D5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671E-2E40-4AEC-9583-8B8F9C17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8964-F0A0-4E94-A444-4574169A43FE}" type="datetimeFigureOut">
              <a:rPr lang="el-GR" smtClean="0"/>
              <a:t>15/1/2022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2D3A9-C902-41AA-8534-021422E4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54FCF-33FC-454C-A54E-29DA32E8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E48-61AD-4E95-AB00-77E84126C8CB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C9ABC-1EB8-444E-8998-319E27AF6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6" y="320247"/>
            <a:ext cx="3804661" cy="890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D07823-B49B-491F-A91D-893F4831ED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6" y="5572615"/>
            <a:ext cx="4037814" cy="12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8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28828-DE3D-49B1-A01A-BD216EB8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F2D08-A792-4564-AB01-2136AF04F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A1420-D11E-42CA-9E80-1CA96C07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8964-F0A0-4E94-A444-4574169A43FE}" type="datetimeFigureOut">
              <a:rPr lang="el-GR" smtClean="0"/>
              <a:t>15/1/2022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892F2-6AE5-4D39-8309-45B5B18B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A567C-CD15-48E3-938A-F9686EEA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E48-61AD-4E95-AB00-77E84126C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46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4C84A-B1F0-4702-A4A8-5005F857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8662-BAE4-4343-881B-D8A695D65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DCF0A-1B86-4A95-80C8-C1B4FCCF1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3827E-C9B1-4E00-A1A0-75CBDEFD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8964-F0A0-4E94-A444-4574169A43FE}" type="datetimeFigureOut">
              <a:rPr lang="el-GR" smtClean="0"/>
              <a:t>15/1/2022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244F0-6176-46D7-90AB-B712758A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50171-C5D4-40B5-A59E-233FCB1F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E48-61AD-4E95-AB00-77E84126C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38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EB56-1E05-4687-AFD2-0477F7D2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13E91-735C-4399-B0D7-E6F6021B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5BBD9-FF6F-4A49-BDBC-FAE51FC17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5CEF4-83EB-47B5-92A1-1CE79B46A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2E4A1-5FE9-4831-8466-0BE70F87C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90615E-787B-4130-B5C1-7F2A9CB9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8964-F0A0-4E94-A444-4574169A43FE}" type="datetimeFigureOut">
              <a:rPr lang="el-GR" smtClean="0"/>
              <a:t>15/1/2022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A9014-65A3-4CF3-B98B-E9479050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B54FAE-EB46-418F-8129-A58EFCB1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E48-61AD-4E95-AB00-77E84126C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47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462E-8ACF-45CC-AFA7-08C80EB9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68D3B-352C-4D86-83CB-7E03ABE42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8964-F0A0-4E94-A444-4574169A43FE}" type="datetimeFigureOut">
              <a:rPr lang="el-GR" smtClean="0"/>
              <a:t>15/1/2022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053BA-584E-4D62-BA0D-D451F096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0239B-93C4-4AC8-98DA-ABBAD615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E48-61AD-4E95-AB00-77E84126C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40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5E131-94FA-4F87-9DD1-D2091069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8964-F0A0-4E94-A444-4574169A43FE}" type="datetimeFigureOut">
              <a:rPr lang="el-GR" smtClean="0"/>
              <a:t>15/1/2022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093C6-4AA1-4AC0-BCE1-46EFE8B9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A75F4-1445-4212-89BD-24B747F4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E48-61AD-4E95-AB00-77E84126C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68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7A44-3DAA-4301-9207-B25642AD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05D65-A744-4618-878D-D3F8857B3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423FF-C6F9-4387-B4A1-F78612E39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0E3FC-0425-4C9F-BADA-51F09389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8964-F0A0-4E94-A444-4574169A43FE}" type="datetimeFigureOut">
              <a:rPr lang="el-GR" smtClean="0"/>
              <a:t>15/1/2022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F98C6-2718-44A1-B07A-A4555998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31E62-1F9B-408E-BF32-D625D20A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E48-61AD-4E95-AB00-77E84126C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51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C661-C52C-4950-A494-A50E9183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32384C-4C33-45F9-B110-E418E518F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505D8-F2BB-4350-B75B-BF90250B5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396F8-CB7D-4592-B810-C0F8D5B4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8964-F0A0-4E94-A444-4574169A43FE}" type="datetimeFigureOut">
              <a:rPr lang="el-GR" smtClean="0"/>
              <a:t>15/1/2022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E17CA-4B87-4607-B1FD-514EC366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2BBF6-081A-4D53-AA28-AF26A578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E48-61AD-4E95-AB00-77E84126C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4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ADC81-C81F-4041-BED7-DAAC0825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191DF-82C5-49E8-BC23-A315B7A0C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E9A1-E627-48A1-9B29-9B63400F0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68964-F0A0-4E94-A444-4574169A43FE}" type="datetimeFigureOut">
              <a:rPr lang="el-GR" smtClean="0"/>
              <a:t>15/1/2022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C63D5-9949-4A8B-A30D-B4D566C58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37BA6-7C85-4440-A6FD-DA16005C9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8E48-61AD-4E95-AB00-77E84126C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6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s.moh.gov.cy/yellowcard/index.js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www.moh.gov.cy/ph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www.kitrinikarta.gov.cy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09750"/>
            <a:ext cx="12192000" cy="5048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3F62F2-DFD2-4AF9-849A-A419C1AB7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775" y="1409700"/>
            <a:ext cx="9420225" cy="2352151"/>
          </a:xfrm>
        </p:spPr>
        <p:txBody>
          <a:bodyPr>
            <a:normAutofit fontScale="90000"/>
          </a:bodyPr>
          <a:lstStyle/>
          <a:p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ΧΟΡΗΓΗΣΗ ΑΝΤΙΙΚΗΣ ΘΕΡΑΠΕΙΑΣ ΜΕ ΤΟ ΦΑΡΜΑΚΟ</a:t>
            </a:r>
            <a:br>
              <a:rPr lang="el-GR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MOLNUPIRAVIR (LAGEVRIO) </a:t>
            </a:r>
            <a:br>
              <a:rPr lang="el-GR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 ΘΕΡΑΠΕΙΑ ΤΗΣ ΝΟΣΟΥ 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6EEA9-CED4-43EA-AA8F-6440456CD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" y="185996"/>
            <a:ext cx="3804661" cy="8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1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2FC9CC-6D81-4DB6-86EC-835B14E8C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76" y="5622249"/>
            <a:ext cx="3821824" cy="1235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E6EEA9-CED4-43EA-AA8F-6440456CD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" y="185996"/>
            <a:ext cx="3804661" cy="8903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584" y="941581"/>
            <a:ext cx="10515600" cy="986937"/>
          </a:xfrm>
        </p:spPr>
        <p:txBody>
          <a:bodyPr>
            <a:noAutofit/>
          </a:bodyPr>
          <a:lstStyle/>
          <a:p>
            <a:pPr algn="ctr"/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MOLNUPIRAVIR (LAGEVRIO) </a:t>
            </a:r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BCAE41-BEE6-48EA-8E3F-97C1D7473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83" y="1928519"/>
            <a:ext cx="11624603" cy="42784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Στοιχεία φαρμάκου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του στόματος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αντιικό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φάρμακο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Θεραπεία της νόσου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ενήλικες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Διαθέσιμο σε κάψουλες των 200mg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Χορηγείται στη δόση 800mg (4 κάψουλες των 200mg) κάθε 12 ώρες, για 5 ημέρες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l-GR" sz="20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Μηχανισμός Δράσης και </a:t>
            </a:r>
            <a:r>
              <a:rPr lang="el-GR" sz="2000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Αποτλεσματικότητα</a:t>
            </a:r>
            <a:endParaRPr lang="el-GR" sz="20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Μειώνει την ικανότητα του ιού SARS-CoV-2 να πολλαπλασιάζεται στον οργανισμό αυξάνοντας τον αριθμό των αλλοιώσεων (μεταλλάξεις) στο γενετικό υλικό του ιού (γνωστό ως RNA), με τρόπο που επηρεάζει δυσμενώς την ικανότητα πολλαπλασιασμού του SARS-CoV-2.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Μείωση του κινδύνου νοσηλείας ή θανάτου σε άτομα με νόσο COVID-19 τα οποία διατρέχουν μεγαλύτερο κίνδυνο σοβαρής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νόσησης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4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23C3FD-7583-4D8B-8842-D8994E5DE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477" y="5620405"/>
            <a:ext cx="3822523" cy="1237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E6EEA9-CED4-43EA-AA8F-6440456CD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" y="185996"/>
            <a:ext cx="3804661" cy="8903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584" y="941581"/>
            <a:ext cx="10515600" cy="986937"/>
          </a:xfrm>
        </p:spPr>
        <p:txBody>
          <a:bodyPr>
            <a:noAutofit/>
          </a:bodyPr>
          <a:lstStyle/>
          <a:p>
            <a:pPr algn="ctr"/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MOLNUPIRAVIR (LAGEVRIO) </a:t>
            </a:r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BCAE41-BEE6-48EA-8E3F-97C1D7473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83" y="1928519"/>
            <a:ext cx="11624603" cy="42484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sz="2000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ποιούς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χορηγείται</a:t>
            </a:r>
            <a:endParaRPr lang="el-G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ασθενείς με εργαστηριακά επιβεβαιωμένη (PCR ή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ήπια ή μέτρια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νόσο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που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χρήζουν νοσηλείας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εντός 5 ημερών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την ημερομηνία έναρξης των συμπτωμάτων ή την ημερομηνία διενέργειας τεστ (όποιο έχει συμβεί πρώτο) και με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τουλάχιστον έναν παράγοντα κινδύνου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Εγκεκριμένο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πρωτόκολλο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Υπουργείου Υγείας</a:t>
            </a:r>
          </a:p>
          <a:p>
            <a:pPr marL="0" indent="0" algn="just">
              <a:buNone/>
            </a:pPr>
            <a:endParaRPr lang="el-G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Παράγοντες κινδύνου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Ηλικία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65 ετών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Ηλικία &gt; 18 ετών και ομάδα υψηλού κινδύνου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(σύμφωνα με τον κατάλογο του Υπουργείου Υγείας με τις κατηγορίες πολιτών με παράγοντες κινδύνου για σοβαρή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νόσηση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COVID-19)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0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E6EEA9-CED4-43EA-AA8F-6440456CD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" y="185996"/>
            <a:ext cx="3804661" cy="8903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584" y="941581"/>
            <a:ext cx="10515600" cy="986937"/>
          </a:xfrm>
        </p:spPr>
        <p:txBody>
          <a:bodyPr>
            <a:noAutofit/>
          </a:bodyPr>
          <a:lstStyle/>
          <a:p>
            <a:pPr algn="ctr"/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MOLNUPIRAVIR (LAGEVRIO) </a:t>
            </a:r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BCAE41-BEE6-48EA-8E3F-97C1D7473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83" y="1928519"/>
            <a:ext cx="11624603" cy="20918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Πώς </a:t>
            </a:r>
            <a:r>
              <a:rPr lang="el-GR" sz="2000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συνταγογραφείται</a:t>
            </a:r>
            <a:endParaRPr lang="el-GR" sz="20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δικαιούχους ασθενείς που πληρούν τα κριτήρια του πρωτοκόλλου</a:t>
            </a:r>
            <a:endParaRPr lang="el-GR" sz="20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Μέσω του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Συστήματος Πληροφορικής του </a:t>
            </a:r>
            <a:r>
              <a:rPr lang="el-G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ΓεΣΥ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συμβεβλημένους με τον ΟΑΥ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Προσωπικούς Ιατρούς 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Ιατρούς Ειδικοτήτων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el-GR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52A857-3861-4D0C-AA19-A0DDDF4B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477" y="5620405"/>
            <a:ext cx="3822523" cy="1237595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41D2725-A753-4985-A4FD-B6658DB34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597403"/>
              </p:ext>
            </p:extLst>
          </p:nvPr>
        </p:nvGraphicFramePr>
        <p:xfrm>
          <a:off x="283264" y="3891170"/>
          <a:ext cx="4626666" cy="2536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666">
                  <a:extLst>
                    <a:ext uri="{9D8B030D-6E8A-4147-A177-3AD203B41FA5}">
                      <a16:colId xmlns:a16="http://schemas.microsoft.com/office/drawing/2014/main" val="283280047"/>
                    </a:ext>
                  </a:extLst>
                </a:gridCol>
              </a:tblGrid>
              <a:tr h="1947020">
                <a:tc>
                  <a:txBody>
                    <a:bodyPr/>
                    <a:lstStyle/>
                    <a:p>
                      <a:pPr marL="1143000" marR="0" lvl="2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Παθολόγους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143000" marR="0" lvl="2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Ιατρούς με Εξειδίκευση στην </a:t>
                      </a:r>
                      <a:r>
                        <a:rPr kumimoji="0" lang="el-G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Λοιμωξιολογία</a:t>
                      </a: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143000" marR="0" lvl="2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Πνευμονολόγους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143000" marR="0" lvl="2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Αιματολόγους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143000" marR="0" lvl="2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Παθολόγους- </a:t>
                      </a:r>
                      <a:r>
                        <a:rPr kumimoji="0" lang="el-G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Ογκολόγους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143000" marR="0" lvl="2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Καρδιολόγους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143000" marR="0" lvl="2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Νεφρολόγους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143000" marR="0" lvl="2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Νευρολόγους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143000" marR="0" lvl="2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Ρευματολόγους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143000" marR="0" lvl="2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Ενδοκρινολόγους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143000" marR="0" lvl="2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Γηρίατρους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4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E6EEA9-CED4-43EA-AA8F-6440456CD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" y="185996"/>
            <a:ext cx="3804661" cy="8903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584" y="941581"/>
            <a:ext cx="10515600" cy="986937"/>
          </a:xfrm>
        </p:spPr>
        <p:txBody>
          <a:bodyPr>
            <a:noAutofit/>
          </a:bodyPr>
          <a:lstStyle/>
          <a:p>
            <a:pPr algn="ctr"/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MOLNUPIRAVIR (LAGEVRIO) </a:t>
            </a:r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BCAE41-BEE6-48EA-8E3F-97C1D7473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83" y="1928519"/>
            <a:ext cx="11624603" cy="42484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Πώς διατίθεται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Νοσοκομειακά φαρμακεία του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ΟΚΥπΥ</a:t>
            </a:r>
            <a:endParaRPr lang="el-G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Ξεχωριστή συνταγή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Χωρίς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συμπληρωμή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€1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52A857-3861-4D0C-AA19-A0DDDF4B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477" y="5620405"/>
            <a:ext cx="3822523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4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E6EEA9-CED4-43EA-AA8F-6440456CD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" y="185996"/>
            <a:ext cx="3804661" cy="8903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584" y="941581"/>
            <a:ext cx="10515600" cy="986937"/>
          </a:xfrm>
        </p:spPr>
        <p:txBody>
          <a:bodyPr>
            <a:noAutofit/>
          </a:bodyPr>
          <a:lstStyle/>
          <a:p>
            <a:pPr algn="ctr"/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MOLNUPIRAVIR (LAGEVRIO) </a:t>
            </a:r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BCAE41-BEE6-48EA-8E3F-97C1D7473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83" y="1928519"/>
            <a:ext cx="11624603" cy="4659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Σημαντικές πληροφορίες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Πρέπει να λαμβάνεται το συντομότερο δυνατόν και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εντός 5 ημερών από την ημερομηνία έναρξης των συμπτωμάτων ή την ημερομηνία διενέργειας τεστ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(όποιο έχει συμβεί πρώτο).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l-G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πιο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συχνές ανεπιθύμητες ενέργειες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συνήθως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ήπιας ή μέτριας έντασης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περιλαμβάνουν το αίσθημα ζάλης, πονοκέφαλου και ενοχλήσεις από το γαστρεντερικό όπως το αίσθημα εμέτου και η διάρροια.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l-G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συνιστάται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τη διάρκεια της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εγκυμοσύνης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του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θηλασμού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σε γυναίκες οι οποίες δύνανται να μείνουν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έγκυες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οι οποίες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χρησιμοποιούν αποτελεσματική αντισύλληψη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l-G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χορηγείται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παιδιατρικούς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ασθενείς.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B84316-6D03-4F15-8D40-3C04B9BA6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477" y="5620405"/>
            <a:ext cx="3822523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1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E6EEA9-CED4-43EA-AA8F-6440456CD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" y="185996"/>
            <a:ext cx="3804661" cy="8903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584" y="941581"/>
            <a:ext cx="10515600" cy="986937"/>
          </a:xfrm>
        </p:spPr>
        <p:txBody>
          <a:bodyPr>
            <a:noAutofit/>
          </a:bodyPr>
          <a:lstStyle/>
          <a:p>
            <a:pPr algn="ctr"/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MOLNUPIRAVIR (LAGEVRIO) </a:t>
            </a:r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BCAE41-BEE6-48EA-8E3F-97C1D7473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043" y="2012673"/>
            <a:ext cx="11694942" cy="4735129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Αναφορά πιθανολογούμενων ανεπιθύμητων ενεργειών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Μέσω του εθνικού συστήματος αναφοράς στις Φαρμακευτικές Υπηρεσίες του Υπουργείου Υγείας με ηλεκτρονική υποβολή στο σύνδεσμο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Κίτρινη Κάρτα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στα ακόλουθα στοιχεία επικοινωνίας:</a:t>
            </a:r>
          </a:p>
          <a:p>
            <a:pPr marL="0" indent="0" algn="just">
              <a:buNone/>
            </a:pPr>
            <a:endParaRPr lang="el-G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Φαρμακευτικές Υπηρεσίες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Υπουργείο Υγείας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CY-1475 Λευκωσία</a:t>
            </a:r>
          </a:p>
          <a:p>
            <a:pPr marL="0" indent="0" algn="just">
              <a:buNone/>
            </a:pP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Τηλ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+357 22608607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Φαξ: + 357 22608669</a:t>
            </a:r>
          </a:p>
          <a:p>
            <a:pPr marL="0" indent="0" algn="just">
              <a:buNone/>
            </a:pP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Ιστότοπος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www.moh.gov.cy/phs</a:t>
            </a:r>
            <a:endParaRPr lang="el-G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l-G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l-G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l-G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6182B-3E22-4596-AC9C-020417240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477" y="5620405"/>
            <a:ext cx="3822523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0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E6EEA9-CED4-43EA-AA8F-6440456CD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" y="185996"/>
            <a:ext cx="3804661" cy="8903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584" y="941581"/>
            <a:ext cx="10515600" cy="986937"/>
          </a:xfrm>
        </p:spPr>
        <p:txBody>
          <a:bodyPr>
            <a:noAutofit/>
          </a:bodyPr>
          <a:lstStyle/>
          <a:p>
            <a:pPr algn="ctr"/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A4BD7AA-3EE8-4193-9024-1640808044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05132" y="1928518"/>
            <a:ext cx="9547273" cy="3664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B8CB07-DE34-4B9A-8DA7-98C71C7BFE6F}"/>
              </a:ext>
            </a:extLst>
          </p:cNvPr>
          <p:cNvSpPr txBox="1"/>
          <p:nvPr/>
        </p:nvSpPr>
        <p:spPr>
          <a:xfrm>
            <a:off x="1205131" y="5916420"/>
            <a:ext cx="9547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kumimoji="0" lang="el-GR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en-US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kitrinikarta</a:t>
            </a:r>
            <a:r>
              <a:rPr kumimoji="0" lang="el-GR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</a:t>
            </a:r>
            <a:r>
              <a:rPr kumimoji="0" lang="el-GR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5A7C6-879A-4D51-9BDD-9EA1C112F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255" y="1130278"/>
            <a:ext cx="9791025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0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BCAE41-BEE6-48EA-8E3F-97C1D7473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87" y="203753"/>
            <a:ext cx="12115800" cy="671388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Ομάδες υψηλού κινδύνου*</a:t>
            </a:r>
          </a:p>
          <a:p>
            <a:pPr algn="just"/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Προϋπάρχουσα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Χρόνια Αναπνευστική Νόσος (π.χ. βρογχικό άσθμα σοβαρής βαρύτητας, ασθενής σε χρόνια οξυγονοθεραπεία ή σε μη-επεμβατικό αερισμό [CPAP ή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ΒiPaP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κατ’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οίκον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σοβαρή πνευμονική υπέρταση (NYHA III και IV), σοβαρή πνευμονική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ίνωση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πνευμονεκτομή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λοβεκτομή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Σοβαρή Χρόνια Νεφρική Ανεπάρκεια (κάθαρση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κρεατινίνης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κάτω από 15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αιμοκαθαρώμενοι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Καρδιακή αρρυθμία με μόνιμο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απινιδιστή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καρδιοπάθεια με μόνιμο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απινιδιστή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αμφικοιλιακό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βηματοδότη.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Καρδιακή Ανεπάρκεια οποιασδήποτε αιτιολογίας (Ισχαιμικής ή μη αιτιολογίας) σταδίου κατά NYHA III ή IV.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Καρδιαγγειακή νόσος: </a:t>
            </a:r>
          </a:p>
          <a:p>
            <a:pPr lvl="1" algn="just"/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Πρόσφατο οξύ στεφανιαίο σύνδρομο ή επέμβαση </a:t>
            </a:r>
            <a:r>
              <a:rPr lang="el-GR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επαναγγείωσης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αγγειοπλαστική ή εμφύτευση </a:t>
            </a:r>
            <a:r>
              <a:rPr lang="el-GR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stent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τους τελευταίους 12 μήνες, </a:t>
            </a:r>
          </a:p>
          <a:p>
            <a:pPr lvl="1" algn="just"/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Αορτο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-στεφανιαία παράκαμψη (CABG -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bypass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τους τελευταίους 12 μήνες, και </a:t>
            </a:r>
          </a:p>
          <a:p>
            <a:pPr lvl="1"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Πρόσφατο ΑΕΕ τους τελευταίους 12 μήνες ή με εγκατεστημένη νευρολογική σημειολογία.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Μυοκαρδιοπάθειες (Ιστορικό τεκμηριωμένης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μυοκαρδίτιδος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υπερτροφική,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διατατική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διηθητική (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αμυλοείδωση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 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Συγγενείς καρδιοπάθειες μετά από χειρουργική διόρθωση με σημαντική υπολειπόμενη βλάβη ή μη-διορθωμένες συγγενείς καρδιοπάθειες με σημαντική υπολειπόμενη βλάβη. 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Ενεργός χρήση βιολογικών παραγόντων (π.χ. TNF αναστολείς, αναστολείς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ιντερλευκίνης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ή άλλων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ανοσοκατασταλτικών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φαρμάκων. 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Ενεργός χρόνια λήψη κορτικοειδών (≥20mg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πρενδιζόνης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ισοδύναμο της για ≥ 1 μήνες) 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Ασθενείς με ιστορικό μεταμόσχευσης συμπαγών οργάνων ή αρχέγονων αιμοποιητικών κυττάρων.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Ασθενείς με κακοήθεια συμπαγούς οργάνου ή αιματολογική, που λαμβάνουν χημειοθεραπεία ή ακτινοβολία ή ανοσοθεραπεία. 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Ασθενείς με HIV ή ασθενείς με αριθμό CD4 λεμφοκυττάρων &lt; 200/mm3. 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Κληρονομικές ή επίκτητες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ανοσοανεπάρκειες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Ασθενείς με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αιμοσφαιρινοπάθειες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που εμπίπτουν στην Κατηγορία Γ – Ασθενείς με Πολύ Υψηλό Κίνδυνο, σύμφωνα με τις συστάσεις της Διεθνής Ομοσπονδίας Θαλασσαιμίας</a:t>
            </a:r>
          </a:p>
          <a:p>
            <a:pPr marL="0" indent="0" algn="just">
              <a:buNone/>
            </a:pPr>
            <a:endParaRPr lang="el-G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*Σύμφωνα με τον κατάλογο του Υπουργείου Υγείας με τις κατηγορίες πολιτών με παράγοντες κινδύνου για σοβαρή </a:t>
            </a:r>
            <a:r>
              <a:rPr lang="el-GR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νόσηση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COVID-19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7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802</Words>
  <Application>Microsoft Office PowerPoint</Application>
  <PresentationFormat>Widescreen</PresentationFormat>
  <Paragraphs>84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Wingdings</vt:lpstr>
      <vt:lpstr>Office Theme</vt:lpstr>
      <vt:lpstr>                                     ΧΟΡΗΓΗΣΗ ΑΝΤΙΙΚΗΣ ΘΕΡΑΠΕΙΑΣ ΜΕ ΤΟ ΦΑΡΜΑΚΟ   MOLNUPIRAVIR (LAGEVRIO)   ΓΙΑ ΤΗ ΘΕΡΑΠΕΙΑ ΤΗΣ ΝΟΣΟΥ COVID-19</vt:lpstr>
      <vt:lpstr>  MOLNUPIRAVIR (LAGEVRIO)  </vt:lpstr>
      <vt:lpstr>  MOLNUPIRAVIR (LAGEVRIO)  </vt:lpstr>
      <vt:lpstr>  MOLNUPIRAVIR (LAGEVRIO)  </vt:lpstr>
      <vt:lpstr>  MOLNUPIRAVIR (LAGEVRIO)  </vt:lpstr>
      <vt:lpstr>  MOLNUPIRAVIR (LAGEVRIO)  </vt:lpstr>
      <vt:lpstr>  MOLNUPIRAVIR (LAGEVRIO) 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Constantinos Stylianou</dc:creator>
  <cp:lastModifiedBy>user</cp:lastModifiedBy>
  <cp:revision>102</cp:revision>
  <dcterms:created xsi:type="dcterms:W3CDTF">2021-10-23T18:44:37Z</dcterms:created>
  <dcterms:modified xsi:type="dcterms:W3CDTF">2022-01-15T17:46:52Z</dcterms:modified>
</cp:coreProperties>
</file>